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87" r:id="rId4"/>
    <p:sldId id="288" r:id="rId5"/>
    <p:sldId id="265" r:id="rId6"/>
    <p:sldId id="286" r:id="rId7"/>
    <p:sldId id="266" r:id="rId8"/>
    <p:sldId id="267" r:id="rId9"/>
    <p:sldId id="269" r:id="rId10"/>
    <p:sldId id="270" r:id="rId11"/>
    <p:sldId id="271" r:id="rId12"/>
    <p:sldId id="272" r:id="rId13"/>
    <p:sldId id="273" r:id="rId14"/>
    <p:sldId id="274" r:id="rId15"/>
    <p:sldId id="275" r:id="rId16"/>
    <p:sldId id="276" r:id="rId17"/>
    <p:sldId id="291" r:id="rId18"/>
    <p:sldId id="277" r:id="rId19"/>
    <p:sldId id="278" r:id="rId20"/>
    <p:sldId id="279" r:id="rId21"/>
    <p:sldId id="280" r:id="rId22"/>
    <p:sldId id="281" r:id="rId23"/>
    <p:sldId id="282" r:id="rId24"/>
    <p:sldId id="283" r:id="rId25"/>
    <p:sldId id="292" r:id="rId26"/>
    <p:sldId id="284" r:id="rId27"/>
    <p:sldId id="285"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825" autoAdjust="0"/>
    <p:restoredTop sz="78325" autoAdjust="0"/>
  </p:normalViewPr>
  <p:slideViewPr>
    <p:cSldViewPr>
      <p:cViewPr varScale="1">
        <p:scale>
          <a:sx n="56" d="100"/>
          <a:sy n="56" d="100"/>
        </p:scale>
        <p:origin x="-1542"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36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36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36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36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36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F4E65C-AF46-461F-B290-0D674ED1173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B867FD-EC53-48F3-83D6-8B43CA98F269}" type="slidenum">
              <a:rPr lang="en-US"/>
              <a:pPr/>
              <a:t>4</a:t>
            </a:fld>
            <a:endParaRPr lang="en-US"/>
          </a:p>
        </p:txBody>
      </p:sp>
      <p:sp>
        <p:nvSpPr>
          <p:cNvPr id="14233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233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cs typeface="Times New Roman" pitchFamily="18" charset="0"/>
              </a:rPr>
              <a:t>The article contained no mention of actually improving the room’s acoustics to “enhance the classroom acoustic environment.” Its no wonder that the industry has grown as noted by this manufacturer’s marketing claim;</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0F9CD5-0831-407D-B0F9-1834979FD1F1}" type="slidenum">
              <a:rPr lang="en-US"/>
              <a:pPr/>
              <a:t>5</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cs typeface="Times New Roman" pitchFamily="18" charset="0"/>
              </a:rPr>
              <a:t>Obviously due to their financial interests, system manufacturers’ solution to the problem is to overpower excessive reverberation and background noise instead of correcting the room’s acoustics. </a:t>
            </a:r>
            <a:r>
              <a:rPr lang="en-US" dirty="0">
                <a:cs typeface="Times New Roman" pitchFamily="18" charset="0"/>
              </a:rPr>
              <a:t>And on first glance their solution can be very tempting to educators and school administrators, however, a closer look reveals one often overlooked consequence – the environmental impact of using classroom sound systems in every classroom.  </a:t>
            </a:r>
          </a:p>
          <a:p>
            <a:r>
              <a:rPr lang="en-US" dirty="0">
                <a:cs typeface="Times New Roman" pitchFamily="18" charset="0"/>
              </a:rPr>
              <a:t> </a:t>
            </a:r>
          </a:p>
          <a:p>
            <a:r>
              <a:rPr lang="en-US" dirty="0">
                <a:cs typeface="Times New Roman" pitchFamily="18" charset="0"/>
              </a:rPr>
              <a:t>In the interest of fairness I have used energy usage data from the most conservative unit I found as the basis for my calculations. The assumption being that as the playing field of manufacturers increases so would the technology.  </a:t>
            </a:r>
          </a:p>
          <a:p>
            <a:r>
              <a:rPr lang="en-US" dirty="0">
                <a:cs typeface="Times New Roman" pitchFamily="18" charset="0"/>
              </a:rPr>
              <a:t> </a:t>
            </a: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93954-E6D6-4E73-944A-C47C41787ECD}" type="slidenum">
              <a:rPr lang="en-US"/>
              <a:pPr/>
              <a:t>17</a:t>
            </a:fld>
            <a:endParaRPr lang="en-US"/>
          </a:p>
        </p:txBody>
      </p:sp>
      <p:sp>
        <p:nvSpPr>
          <p:cNvPr id="1484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84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 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5410200"/>
            <a:ext cx="9144000" cy="1447800"/>
          </a:xfrm>
          <a:prstGeom prst="rect">
            <a:avLst/>
          </a:prstGeom>
          <a:gradFill rotWithShape="1">
            <a:gsLst>
              <a:gs pos="0">
                <a:schemeClr val="folHlink">
                  <a:gamma/>
                  <a:shade val="46275"/>
                  <a:invGamma/>
                  <a:alpha val="0"/>
                </a:schemeClr>
              </a:gs>
              <a:gs pos="100000">
                <a:schemeClr val="folHlink"/>
              </a:gs>
            </a:gsLst>
            <a:lin ang="5400000" scaled="1"/>
          </a:grad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Text Box 8"/>
          <p:cNvSpPr txBox="1">
            <a:spLocks noChangeArrowheads="1"/>
          </p:cNvSpPr>
          <p:nvPr/>
        </p:nvSpPr>
        <p:spPr bwMode="auto">
          <a:xfrm rot="18900000">
            <a:off x="533400" y="5791200"/>
            <a:ext cx="822325" cy="822325"/>
          </a:xfrm>
          <a:prstGeom prst="rect">
            <a:avLst/>
          </a:prstGeom>
          <a:solidFill>
            <a:schemeClr val="bg2"/>
          </a:solidFill>
          <a:ln w="19050">
            <a:solidFill>
              <a:schemeClr val="tx1"/>
            </a:solidFill>
            <a:miter lim="800000"/>
            <a:headEnd/>
            <a:tailEnd/>
          </a:ln>
          <a:effectLst/>
        </p:spPr>
        <p:txBody>
          <a:bodyPr lIns="0" tIns="182880" rIns="0" bIns="0" anchor="ctr" anchorCtr="1"/>
          <a:lstStyle/>
          <a:p>
            <a:pPr>
              <a:lnSpc>
                <a:spcPct val="20000"/>
              </a:lnSpc>
              <a:spcBef>
                <a:spcPct val="50000"/>
              </a:spcBef>
            </a:pPr>
            <a:r>
              <a:rPr lang="en-US" sz="3600" b="1">
                <a:solidFill>
                  <a:srgbClr val="990000"/>
                </a:solidFill>
                <a:latin typeface="Times New Roman" pitchFamily="18" charset="0"/>
              </a:rPr>
              <a:t>R</a:t>
            </a:r>
            <a:r>
              <a:rPr lang="en-US" sz="3600" b="1">
                <a:solidFill>
                  <a:schemeClr val="bg1"/>
                </a:solidFill>
                <a:latin typeface="Times New Roman" pitchFamily="18" charset="0"/>
              </a:rPr>
              <a:t>A</a:t>
            </a:r>
          </a:p>
          <a:p>
            <a:pPr>
              <a:lnSpc>
                <a:spcPct val="20000"/>
              </a:lnSpc>
              <a:spcBef>
                <a:spcPct val="50000"/>
              </a:spcBef>
            </a:pPr>
            <a:r>
              <a:rPr lang="en-US" sz="3600" b="1">
                <a:solidFill>
                  <a:schemeClr val="bg1"/>
                </a:solidFill>
                <a:latin typeface="Times New Roman" pitchFamily="18" charset="0"/>
              </a:rPr>
              <a:t>&amp;A</a:t>
            </a:r>
          </a:p>
        </p:txBody>
      </p:sp>
      <p:sp>
        <p:nvSpPr>
          <p:cNvPr id="1033" name="Text Box 9"/>
          <p:cNvSpPr txBox="1">
            <a:spLocks noChangeArrowheads="1"/>
          </p:cNvSpPr>
          <p:nvPr/>
        </p:nvSpPr>
        <p:spPr bwMode="auto">
          <a:xfrm>
            <a:off x="5791200" y="6248400"/>
            <a:ext cx="3352800" cy="506413"/>
          </a:xfrm>
          <a:prstGeom prst="rect">
            <a:avLst/>
          </a:prstGeom>
          <a:noFill/>
          <a:ln w="9525">
            <a:noFill/>
            <a:miter lim="800000"/>
            <a:headEnd/>
            <a:tailEnd/>
          </a:ln>
          <a:effectLst/>
        </p:spPr>
        <p:txBody>
          <a:bodyPr>
            <a:spAutoFit/>
          </a:bodyPr>
          <a:lstStyle/>
          <a:p>
            <a:pPr algn="r">
              <a:spcBef>
                <a:spcPct val="50000"/>
              </a:spcBef>
            </a:pPr>
            <a:r>
              <a:rPr lang="en-US" sz="1600">
                <a:latin typeface="Times New Roman" pitchFamily="18" charset="0"/>
              </a:rPr>
              <a:t>Riedel Audio &amp; Acoustics</a:t>
            </a:r>
          </a:p>
          <a:p>
            <a:pPr algn="r">
              <a:lnSpc>
                <a:spcPct val="30000"/>
              </a:lnSpc>
              <a:spcBef>
                <a:spcPct val="50000"/>
              </a:spcBef>
            </a:pPr>
            <a:r>
              <a:rPr lang="en-US" sz="1400">
                <a:latin typeface="Times New Roman" pitchFamily="18" charset="0"/>
              </a:rPr>
              <a:t>www.riedelacoustics.com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71600"/>
            <a:ext cx="7772400" cy="1905000"/>
          </a:xfrm>
        </p:spPr>
        <p:txBody>
          <a:bodyPr/>
          <a:lstStyle/>
          <a:p>
            <a:r>
              <a:rPr lang="en-US" dirty="0">
                <a:cs typeface="Times New Roman" pitchFamily="18" charset="0"/>
              </a:rPr>
              <a:t>Classroom Sound-field Systems</a:t>
            </a:r>
            <a:r>
              <a:rPr lang="en-US" dirty="0"/>
              <a:t> </a:t>
            </a:r>
          </a:p>
        </p:txBody>
      </p:sp>
      <p:sp>
        <p:nvSpPr>
          <p:cNvPr id="2051" name="Rectangle 3"/>
          <p:cNvSpPr>
            <a:spLocks noGrp="1" noChangeArrowheads="1"/>
          </p:cNvSpPr>
          <p:nvPr>
            <p:ph type="subTitle" idx="1"/>
          </p:nvPr>
        </p:nvSpPr>
        <p:spPr>
          <a:xfrm>
            <a:off x="1371600" y="3581400"/>
            <a:ext cx="6400800" cy="1371600"/>
          </a:xfrm>
        </p:spPr>
        <p:txBody>
          <a:bodyPr/>
          <a:lstStyle/>
          <a:p>
            <a:r>
              <a:rPr lang="en-US" dirty="0">
                <a:cs typeface="Times New Roman" pitchFamily="18" charset="0"/>
              </a:rPr>
              <a:t>NOT a </a:t>
            </a:r>
            <a:r>
              <a:rPr lang="en-US" dirty="0">
                <a:solidFill>
                  <a:srgbClr val="99CC00"/>
                </a:solidFill>
                <a:cs typeface="Times New Roman" pitchFamily="18" charset="0"/>
              </a:rPr>
              <a:t>Green</a:t>
            </a:r>
            <a:r>
              <a:rPr lang="en-US" dirty="0">
                <a:cs typeface="Times New Roman" pitchFamily="18" charset="0"/>
              </a:rPr>
              <a:t> Alternative to Good Acoustics</a:t>
            </a:r>
            <a:r>
              <a:rPr lang="en-US" dirty="0"/>
              <a:t> </a:t>
            </a:r>
            <a:endParaRPr lang="en-US" dirty="0" smtClean="0"/>
          </a:p>
          <a:p>
            <a:endParaRPr lang="en-US" dirty="0"/>
          </a:p>
        </p:txBody>
      </p:sp>
      <p:sp>
        <p:nvSpPr>
          <p:cNvPr id="4" name="TextBox 3"/>
          <p:cNvSpPr txBox="1"/>
          <p:nvPr/>
        </p:nvSpPr>
        <p:spPr>
          <a:xfrm>
            <a:off x="1524000" y="5029200"/>
            <a:ext cx="6705600" cy="461665"/>
          </a:xfrm>
          <a:prstGeom prst="rect">
            <a:avLst/>
          </a:prstGeom>
          <a:noFill/>
        </p:spPr>
        <p:txBody>
          <a:bodyPr wrap="square" rtlCol="0">
            <a:spAutoFit/>
          </a:bodyPr>
          <a:lstStyle/>
          <a:p>
            <a:pPr algn="ctr"/>
            <a:r>
              <a:rPr lang="en-US" sz="1200" dirty="0" smtClean="0"/>
              <a:t>Richard Riedel – Riedel Audio &amp; Acoustics</a:t>
            </a:r>
          </a:p>
          <a:p>
            <a:pPr algn="ctr"/>
            <a:r>
              <a:rPr lang="en-US" sz="1200" dirty="0" smtClean="0"/>
              <a:t>Presented May 22, 2009 - Session 5aAA8 - Acoustical Society of America – Portland Oregon </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Energy Usage Example</a:t>
            </a:r>
          </a:p>
        </p:txBody>
      </p:sp>
      <p:sp>
        <p:nvSpPr>
          <p:cNvPr id="120835" name="Rectangle 3"/>
          <p:cNvSpPr>
            <a:spLocks noGrp="1" noChangeArrowheads="1"/>
          </p:cNvSpPr>
          <p:nvPr>
            <p:ph type="body" idx="1"/>
          </p:nvPr>
        </p:nvSpPr>
        <p:spPr/>
        <p:txBody>
          <a:bodyPr/>
          <a:lstStyle/>
          <a:p>
            <a:r>
              <a:rPr lang="en-US" sz="2600"/>
              <a:t>Total daily system wattage Brand E =.327KwHrs.</a:t>
            </a:r>
          </a:p>
          <a:p>
            <a:r>
              <a:rPr lang="en-US" sz="2600"/>
              <a:t>Annual power consumption based on 180 day school year = 58.9KwHrs.</a:t>
            </a:r>
          </a:p>
          <a:p>
            <a:r>
              <a:rPr lang="en-US" sz="2600"/>
              <a:t>Annual electrical usage cost = $5.90/classroom</a:t>
            </a:r>
          </a:p>
          <a:p>
            <a:pPr>
              <a:buFontTx/>
              <a:buNone/>
            </a:pPr>
            <a:r>
              <a:rPr lang="en-US" sz="2600"/>
              <a:t>	</a:t>
            </a:r>
            <a:r>
              <a:rPr lang="en-US" sz="2400"/>
              <a:t>(DOE Jan 2009 commercial rate national average $.10/KwHr)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Energy Usage Example</a:t>
            </a:r>
          </a:p>
        </p:txBody>
      </p:sp>
      <p:sp>
        <p:nvSpPr>
          <p:cNvPr id="121859" name="Rectangle 3"/>
          <p:cNvSpPr>
            <a:spLocks noGrp="1" noChangeArrowheads="1"/>
          </p:cNvSpPr>
          <p:nvPr>
            <p:ph type="body" idx="1"/>
          </p:nvPr>
        </p:nvSpPr>
        <p:spPr/>
        <p:txBody>
          <a:bodyPr/>
          <a:lstStyle/>
          <a:p>
            <a:pPr>
              <a:lnSpc>
                <a:spcPct val="90000"/>
              </a:lnSpc>
            </a:pPr>
            <a:r>
              <a:rPr lang="en-US" sz="2600"/>
              <a:t>Total daily system wattage Brand E =.327KwHrs.</a:t>
            </a:r>
          </a:p>
          <a:p>
            <a:pPr>
              <a:lnSpc>
                <a:spcPct val="90000"/>
              </a:lnSpc>
            </a:pPr>
            <a:r>
              <a:rPr lang="en-US" sz="2600"/>
              <a:t>Annual power consumption based on 180 day school year = 58.9KwHrs.</a:t>
            </a:r>
          </a:p>
          <a:p>
            <a:pPr>
              <a:lnSpc>
                <a:spcPct val="90000"/>
              </a:lnSpc>
            </a:pPr>
            <a:r>
              <a:rPr lang="en-US" sz="2600"/>
              <a:t>Annual electrical usage cost = $5.90/classroom</a:t>
            </a:r>
          </a:p>
          <a:p>
            <a:pPr>
              <a:lnSpc>
                <a:spcPct val="90000"/>
              </a:lnSpc>
              <a:buFontTx/>
              <a:buNone/>
            </a:pPr>
            <a:r>
              <a:rPr lang="en-US" sz="2600"/>
              <a:t>	</a:t>
            </a:r>
            <a:r>
              <a:rPr lang="en-US" sz="2400"/>
              <a:t>(DOE Jan 2009 commercial rate national average $.10/KwHr) </a:t>
            </a:r>
          </a:p>
          <a:p>
            <a:pPr>
              <a:lnSpc>
                <a:spcPct val="90000"/>
              </a:lnSpc>
            </a:pPr>
            <a:r>
              <a:rPr lang="en-US" sz="2400"/>
              <a:t>Annual power consumption with all US classrooms equipped = 147.1 M KwHrs.</a:t>
            </a:r>
          </a:p>
          <a:p>
            <a:pPr>
              <a:lnSpc>
                <a:spcPct val="90000"/>
              </a:lnSpc>
              <a:buFontTx/>
              <a:buNone/>
            </a:pPr>
            <a:r>
              <a:rPr lang="en-US" sz="240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Energy Usage Example</a:t>
            </a:r>
          </a:p>
        </p:txBody>
      </p:sp>
      <p:sp>
        <p:nvSpPr>
          <p:cNvPr id="122883" name="Rectangle 3"/>
          <p:cNvSpPr>
            <a:spLocks noGrp="1" noChangeArrowheads="1"/>
          </p:cNvSpPr>
          <p:nvPr>
            <p:ph type="body" idx="1"/>
          </p:nvPr>
        </p:nvSpPr>
        <p:spPr/>
        <p:txBody>
          <a:bodyPr/>
          <a:lstStyle/>
          <a:p>
            <a:pPr>
              <a:lnSpc>
                <a:spcPct val="90000"/>
              </a:lnSpc>
            </a:pPr>
            <a:r>
              <a:rPr lang="en-US" sz="2600"/>
              <a:t>Total daily system wattage Brand E =.327KwHrs.</a:t>
            </a:r>
          </a:p>
          <a:p>
            <a:pPr>
              <a:lnSpc>
                <a:spcPct val="90000"/>
              </a:lnSpc>
            </a:pPr>
            <a:r>
              <a:rPr lang="en-US" sz="2600"/>
              <a:t>Annual power consumption based on 180 day school year = 58.9KwHrs.</a:t>
            </a:r>
          </a:p>
          <a:p>
            <a:pPr>
              <a:lnSpc>
                <a:spcPct val="90000"/>
              </a:lnSpc>
            </a:pPr>
            <a:r>
              <a:rPr lang="en-US" sz="2600"/>
              <a:t>Annual electrical usage cost = $5.90/classroom</a:t>
            </a:r>
          </a:p>
          <a:p>
            <a:pPr>
              <a:lnSpc>
                <a:spcPct val="90000"/>
              </a:lnSpc>
              <a:buFontTx/>
              <a:buNone/>
            </a:pPr>
            <a:r>
              <a:rPr lang="en-US" sz="2600"/>
              <a:t>	</a:t>
            </a:r>
            <a:r>
              <a:rPr lang="en-US" sz="2400"/>
              <a:t>(DOE Jan 2009 commercial rate national average $.10/KwHr) </a:t>
            </a:r>
          </a:p>
          <a:p>
            <a:pPr>
              <a:lnSpc>
                <a:spcPct val="90000"/>
              </a:lnSpc>
            </a:pPr>
            <a:r>
              <a:rPr lang="en-US" sz="2400"/>
              <a:t>Annual power consumption with all US classrooms equipped = 147.1 M KwHrs.</a:t>
            </a:r>
          </a:p>
          <a:p>
            <a:pPr>
              <a:lnSpc>
                <a:spcPct val="90000"/>
              </a:lnSpc>
            </a:pPr>
            <a:r>
              <a:rPr lang="en-US" sz="2400"/>
              <a:t>Annual electrical usage cost all classrooms = $14.6 M</a:t>
            </a:r>
          </a:p>
          <a:p>
            <a:pPr>
              <a:lnSpc>
                <a:spcPct val="90000"/>
              </a:lnSpc>
              <a:buFontTx/>
              <a:buNone/>
            </a:pPr>
            <a:r>
              <a:rPr lang="en-US" sz="240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Battery Expenses</a:t>
            </a:r>
          </a:p>
        </p:txBody>
      </p:sp>
      <p:sp>
        <p:nvSpPr>
          <p:cNvPr id="123907" name="Rectangle 3"/>
          <p:cNvSpPr>
            <a:spLocks noGrp="1" noChangeArrowheads="1"/>
          </p:cNvSpPr>
          <p:nvPr>
            <p:ph type="body" idx="1"/>
          </p:nvPr>
        </p:nvSpPr>
        <p:spPr/>
        <p:txBody>
          <a:bodyPr/>
          <a:lstStyle/>
          <a:p>
            <a:r>
              <a:rPr lang="en-US"/>
              <a:t>NiMH batteries have a typical life cycle of 500 recharges.</a:t>
            </a:r>
          </a:p>
          <a:p>
            <a:pPr>
              <a:buFontTx/>
              <a:buNone/>
            </a:pPr>
            <a:r>
              <a:rPr lang="en-US"/>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Battery Expenses</a:t>
            </a:r>
          </a:p>
        </p:txBody>
      </p:sp>
      <p:sp>
        <p:nvSpPr>
          <p:cNvPr id="124931" name="Rectangle 3"/>
          <p:cNvSpPr>
            <a:spLocks noGrp="1" noChangeArrowheads="1"/>
          </p:cNvSpPr>
          <p:nvPr>
            <p:ph type="body" idx="1"/>
          </p:nvPr>
        </p:nvSpPr>
        <p:spPr/>
        <p:txBody>
          <a:bodyPr/>
          <a:lstStyle/>
          <a:p>
            <a:r>
              <a:rPr lang="en-US"/>
              <a:t>NiMH batteries have a typical life cycle of 500 recharges.</a:t>
            </a:r>
          </a:p>
          <a:p>
            <a:r>
              <a:rPr lang="en-US"/>
              <a:t>Based on an average school year of 180 days, battery replacement will be necessary each 2.5-3 years.</a:t>
            </a:r>
          </a:p>
          <a:p>
            <a:pPr>
              <a:buFontTx/>
              <a:buNone/>
            </a:pPr>
            <a:r>
              <a:rPr lang="en-US"/>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Battery Expenses</a:t>
            </a:r>
          </a:p>
        </p:txBody>
      </p:sp>
      <p:sp>
        <p:nvSpPr>
          <p:cNvPr id="125955" name="Rectangle 3"/>
          <p:cNvSpPr>
            <a:spLocks noGrp="1" noChangeArrowheads="1"/>
          </p:cNvSpPr>
          <p:nvPr>
            <p:ph type="body" idx="1"/>
          </p:nvPr>
        </p:nvSpPr>
        <p:spPr/>
        <p:txBody>
          <a:bodyPr/>
          <a:lstStyle/>
          <a:p>
            <a:r>
              <a:rPr lang="en-US"/>
              <a:t>NiMH batteries have a typical life cycle of 500 recharges.</a:t>
            </a:r>
          </a:p>
          <a:p>
            <a:r>
              <a:rPr lang="en-US"/>
              <a:t>Based on an average school year of 180 days, battery replacement will be necessary each 2.5-3 years.</a:t>
            </a:r>
          </a:p>
          <a:p>
            <a:r>
              <a:rPr lang="en-US"/>
              <a:t>Price per battery - $1.25</a:t>
            </a:r>
          </a:p>
          <a:p>
            <a:pPr>
              <a:buFontTx/>
              <a:buNone/>
            </a:pPr>
            <a:r>
              <a:rPr lang="en-US"/>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t>Battery Expenses</a:t>
            </a:r>
          </a:p>
        </p:txBody>
      </p:sp>
      <p:sp>
        <p:nvSpPr>
          <p:cNvPr id="126979" name="Rectangle 3"/>
          <p:cNvSpPr>
            <a:spLocks noGrp="1" noChangeArrowheads="1"/>
          </p:cNvSpPr>
          <p:nvPr>
            <p:ph type="body" idx="1"/>
          </p:nvPr>
        </p:nvSpPr>
        <p:spPr/>
        <p:txBody>
          <a:bodyPr/>
          <a:lstStyle/>
          <a:p>
            <a:pPr>
              <a:lnSpc>
                <a:spcPct val="90000"/>
              </a:lnSpc>
            </a:pPr>
            <a:r>
              <a:rPr lang="en-US" sz="2800"/>
              <a:t>NiMH batteries have a typical life cycle of 500 recharges.</a:t>
            </a:r>
          </a:p>
          <a:p>
            <a:pPr>
              <a:lnSpc>
                <a:spcPct val="90000"/>
              </a:lnSpc>
            </a:pPr>
            <a:r>
              <a:rPr lang="en-US" sz="2800"/>
              <a:t>Based on an average school year of 180 days, battery replacement will be necessary each 2.5-3 years.</a:t>
            </a:r>
          </a:p>
          <a:p>
            <a:pPr>
              <a:lnSpc>
                <a:spcPct val="90000"/>
              </a:lnSpc>
            </a:pPr>
            <a:r>
              <a:rPr lang="en-US" sz="2800"/>
              <a:t>Price per battery - $1.25 x 2.5 Mil classrooms</a:t>
            </a:r>
          </a:p>
          <a:p>
            <a:pPr>
              <a:lnSpc>
                <a:spcPct val="90000"/>
              </a:lnSpc>
            </a:pPr>
            <a:r>
              <a:rPr lang="en-US" sz="2800"/>
              <a:t>Total replacement cost $3.1Mil for single battery systems</a:t>
            </a:r>
          </a:p>
          <a:p>
            <a:pPr>
              <a:lnSpc>
                <a:spcPct val="90000"/>
              </a:lnSpc>
              <a:buFontTx/>
              <a:buNone/>
            </a:pPr>
            <a:r>
              <a:rPr lang="en-US" sz="28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Picture 2" descr="C:\Documents and Settings\default\Desktop\batteries 007.jpg"/>
          <p:cNvPicPr>
            <a:picLocks noChangeAspect="1" noChangeArrowheads="1"/>
          </p:cNvPicPr>
          <p:nvPr/>
        </p:nvPicPr>
        <p:blipFill>
          <a:blip r:embed="rId3" cstate="print"/>
          <a:srcRect/>
          <a:stretch>
            <a:fillRect/>
          </a:stretch>
        </p:blipFill>
        <p:spPr bwMode="auto">
          <a:xfrm>
            <a:off x="0" y="0"/>
            <a:ext cx="11699875" cy="8775700"/>
          </a:xfrm>
          <a:prstGeom prst="rect">
            <a:avLst/>
          </a:prstGeom>
          <a:noFill/>
          <a:ln w="9525">
            <a:noFill/>
            <a:miter lim="800000"/>
            <a:headEnd/>
            <a:tailEnd/>
          </a:ln>
        </p:spPr>
      </p:pic>
      <p:sp>
        <p:nvSpPr>
          <p:cNvPr id="147459" name="Text Box 3"/>
          <p:cNvSpPr txBox="1">
            <a:spLocks noChangeArrowheads="1"/>
          </p:cNvSpPr>
          <p:nvPr/>
        </p:nvSpPr>
        <p:spPr bwMode="auto">
          <a:xfrm>
            <a:off x="2133600" y="2286000"/>
            <a:ext cx="57912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47460" name="Text Box 4"/>
          <p:cNvSpPr txBox="1">
            <a:spLocks noChangeArrowheads="1"/>
          </p:cNvSpPr>
          <p:nvPr/>
        </p:nvSpPr>
        <p:spPr bwMode="auto">
          <a:xfrm>
            <a:off x="895350" y="2286000"/>
            <a:ext cx="7696200" cy="2436813"/>
          </a:xfrm>
          <a:prstGeom prst="rect">
            <a:avLst/>
          </a:prstGeom>
          <a:solidFill>
            <a:schemeClr val="tx1">
              <a:alpha val="50000"/>
            </a:schemeClr>
          </a:solidFill>
          <a:ln w="9525">
            <a:noFill/>
            <a:miter lim="800000"/>
            <a:headEnd/>
            <a:tailEnd/>
          </a:ln>
          <a:effectLst/>
        </p:spPr>
        <p:txBody>
          <a:bodyPr>
            <a:spAutoFit/>
          </a:bodyPr>
          <a:lstStyle/>
          <a:p>
            <a:pPr algn="ctr">
              <a:spcBef>
                <a:spcPct val="50000"/>
              </a:spcBef>
            </a:pPr>
            <a:r>
              <a:rPr lang="en-US" sz="4400">
                <a:solidFill>
                  <a:schemeClr val="bg1"/>
                </a:solidFill>
              </a:rPr>
              <a:t>2.5 M Batteries would need to be disposed of every</a:t>
            </a:r>
          </a:p>
          <a:p>
            <a:pPr algn="ctr">
              <a:spcBef>
                <a:spcPct val="50000"/>
              </a:spcBef>
            </a:pPr>
            <a:r>
              <a:rPr lang="en-US" sz="4400">
                <a:solidFill>
                  <a:schemeClr val="bg1"/>
                </a:solidFill>
              </a:rPr>
              <a:t> 2.5-3 years.</a:t>
            </a:r>
          </a:p>
        </p:txBody>
      </p:sp>
    </p:spTree>
  </p:cSld>
  <p:clrMapOvr>
    <a:masterClrMapping/>
  </p:clrMapOvr>
  <p:transition>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Additional Expenses</a:t>
            </a:r>
          </a:p>
        </p:txBody>
      </p:sp>
      <p:sp>
        <p:nvSpPr>
          <p:cNvPr id="128003" name="Rectangle 3"/>
          <p:cNvSpPr>
            <a:spLocks noGrp="1" noChangeArrowheads="1"/>
          </p:cNvSpPr>
          <p:nvPr>
            <p:ph type="body" idx="1"/>
          </p:nvPr>
        </p:nvSpPr>
        <p:spPr/>
        <p:txBody>
          <a:bodyPr/>
          <a:lstStyle/>
          <a:p>
            <a:r>
              <a:rPr lang="en-US"/>
              <a:t>All of the systems reviewed either include or recommend a second transmitter unit for student response.</a:t>
            </a:r>
          </a:p>
          <a:p>
            <a:pPr>
              <a:buFontTx/>
              <a:buNone/>
            </a:pPr>
            <a:r>
              <a:rPr lang="en-US"/>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Additional Expenses</a:t>
            </a:r>
          </a:p>
        </p:txBody>
      </p:sp>
      <p:sp>
        <p:nvSpPr>
          <p:cNvPr id="129027" name="Rectangle 3"/>
          <p:cNvSpPr>
            <a:spLocks noGrp="1" noChangeArrowheads="1"/>
          </p:cNvSpPr>
          <p:nvPr>
            <p:ph type="body" idx="1"/>
          </p:nvPr>
        </p:nvSpPr>
        <p:spPr/>
        <p:txBody>
          <a:bodyPr/>
          <a:lstStyle/>
          <a:p>
            <a:r>
              <a:rPr lang="en-US"/>
              <a:t>All of the systems reviewed either include or recommend a second transmitter unit for student response.</a:t>
            </a:r>
          </a:p>
          <a:p>
            <a:r>
              <a:rPr lang="en-US"/>
              <a:t>Electricity costs associated with manufacturing and recycling of batteries or obsolete electronics.</a:t>
            </a:r>
          </a:p>
          <a:p>
            <a:pPr>
              <a:buFontTx/>
              <a:buNone/>
            </a:pPr>
            <a:r>
              <a:rPr lang="en-US"/>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Sound-field Systems</a:t>
            </a:r>
          </a:p>
        </p:txBody>
      </p:sp>
      <p:sp>
        <p:nvSpPr>
          <p:cNvPr id="100355" name="Rectangle 3"/>
          <p:cNvSpPr>
            <a:spLocks noGrp="1" noChangeArrowheads="1"/>
          </p:cNvSpPr>
          <p:nvPr>
            <p:ph type="body" idx="1"/>
          </p:nvPr>
        </p:nvSpPr>
        <p:spPr/>
        <p:txBody>
          <a:bodyPr/>
          <a:lstStyle/>
          <a:p>
            <a:pPr>
              <a:buFontTx/>
              <a:buNone/>
            </a:pPr>
            <a:r>
              <a:rPr lang="en-US" sz="2400"/>
              <a:t> </a:t>
            </a:r>
          </a:p>
        </p:txBody>
      </p:sp>
      <p:graphicFrame>
        <p:nvGraphicFramePr>
          <p:cNvPr id="100477" name="Group 125"/>
          <p:cNvGraphicFramePr>
            <a:graphicFrameLocks noGrp="1"/>
          </p:cNvGraphicFramePr>
          <p:nvPr/>
        </p:nvGraphicFramePr>
        <p:xfrm>
          <a:off x="457200" y="1524000"/>
          <a:ext cx="8229600" cy="3711258"/>
        </p:xfrm>
        <a:graphic>
          <a:graphicData uri="http://schemas.openxmlformats.org/drawingml/2006/table">
            <a:tbl>
              <a:tblPr/>
              <a:tblGrid>
                <a:gridCol w="1752600"/>
                <a:gridCol w="2362200"/>
                <a:gridCol w="2362200"/>
                <a:gridCol w="1752600"/>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All Hear Systems</a:t>
                      </a:r>
                    </a:p>
                  </a:txBody>
                  <a:tcPr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Calypso Control Systems</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Panasonic</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Smart Audio</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536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Anchor Audio</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Extron </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Phonic Ear</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Teachlogic</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Atlas Sound</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Front Row</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Pure Resonance Audio</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Tech Works</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Audio Enhancement</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Hamilton Electronics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Quam</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Zvox</a:t>
                      </a: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36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Azden</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Hearit</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Revolabs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Califone</a:t>
                      </a:r>
                    </a:p>
                  </a:txBody>
                  <a:tcPr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Lightspeed</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S. L. Drake</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Additional Expenses</a:t>
            </a:r>
          </a:p>
        </p:txBody>
      </p:sp>
      <p:sp>
        <p:nvSpPr>
          <p:cNvPr id="130051" name="Rectangle 3"/>
          <p:cNvSpPr>
            <a:spLocks noGrp="1" noChangeArrowheads="1"/>
          </p:cNvSpPr>
          <p:nvPr>
            <p:ph type="body" idx="1"/>
          </p:nvPr>
        </p:nvSpPr>
        <p:spPr/>
        <p:txBody>
          <a:bodyPr/>
          <a:lstStyle/>
          <a:p>
            <a:r>
              <a:rPr lang="en-US" sz="2800"/>
              <a:t>All of the systems reviewed either include or recommend a second transmitter unit for student response.</a:t>
            </a:r>
          </a:p>
          <a:p>
            <a:r>
              <a:rPr lang="en-US" sz="2800"/>
              <a:t>Electricity costs associated with manufacturing and recycling of batteries or obsolete electronics.</a:t>
            </a:r>
          </a:p>
          <a:p>
            <a:r>
              <a:rPr lang="en-US" sz="2800"/>
              <a:t>Transportation costs </a:t>
            </a:r>
          </a:p>
          <a:p>
            <a:pPr>
              <a:buFontTx/>
              <a:buNone/>
            </a:pPr>
            <a:r>
              <a:rPr lang="en-US" sz="280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What’s Next?</a:t>
            </a:r>
          </a:p>
        </p:txBody>
      </p:sp>
      <p:sp>
        <p:nvSpPr>
          <p:cNvPr id="131075" name="Rectangle 3"/>
          <p:cNvSpPr>
            <a:spLocks noGrp="1" noChangeArrowheads="1"/>
          </p:cNvSpPr>
          <p:nvPr>
            <p:ph type="body" idx="1"/>
          </p:nvPr>
        </p:nvSpPr>
        <p:spPr/>
        <p:txBody>
          <a:bodyPr/>
          <a:lstStyle/>
          <a:p>
            <a:r>
              <a:rPr lang="en-US">
                <a:cs typeface="Times New Roman" pitchFamily="18" charset="0"/>
              </a:rPr>
              <a:t>Studies are needed to compare improvement in student performance for sound field systems vs. 12.60 compliant rooms. Individually and combined.</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What’s Next?</a:t>
            </a:r>
          </a:p>
        </p:txBody>
      </p:sp>
      <p:sp>
        <p:nvSpPr>
          <p:cNvPr id="132099" name="Rectangle 3"/>
          <p:cNvSpPr>
            <a:spLocks noGrp="1" noChangeArrowheads="1"/>
          </p:cNvSpPr>
          <p:nvPr>
            <p:ph type="body" idx="1"/>
          </p:nvPr>
        </p:nvSpPr>
        <p:spPr/>
        <p:txBody>
          <a:bodyPr/>
          <a:lstStyle/>
          <a:p>
            <a:pPr>
              <a:lnSpc>
                <a:spcPct val="90000"/>
              </a:lnSpc>
            </a:pPr>
            <a:r>
              <a:rPr lang="en-US" sz="2800">
                <a:cs typeface="Times New Roman" pitchFamily="18" charset="0"/>
              </a:rPr>
              <a:t>Studies are needed to compare improvement in student performance for sound field systems vs. 12.60 compliant rooms. Individually and combined.</a:t>
            </a:r>
            <a:endParaRPr lang="en-US" sz="2800"/>
          </a:p>
          <a:p>
            <a:pPr>
              <a:lnSpc>
                <a:spcPct val="90000"/>
              </a:lnSpc>
            </a:pPr>
            <a:r>
              <a:rPr lang="en-US" sz="2800"/>
              <a:t>Encourage schools to invest in quieter air handling systems to reduce background noise. Replacement with more efficient units will result in an annual energy savings as opposed to an added annual expense. </a:t>
            </a:r>
          </a:p>
          <a:p>
            <a:pPr>
              <a:lnSpc>
                <a:spcPct val="90000"/>
              </a:lnSpc>
            </a:pPr>
            <a:endParaRPr lang="en-US" sz="2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What’s Next?</a:t>
            </a:r>
          </a:p>
        </p:txBody>
      </p:sp>
      <p:sp>
        <p:nvSpPr>
          <p:cNvPr id="133123" name="Rectangle 3"/>
          <p:cNvSpPr>
            <a:spLocks noGrp="1" noChangeArrowheads="1"/>
          </p:cNvSpPr>
          <p:nvPr>
            <p:ph type="body" idx="1"/>
          </p:nvPr>
        </p:nvSpPr>
        <p:spPr/>
        <p:txBody>
          <a:bodyPr/>
          <a:lstStyle/>
          <a:p>
            <a:r>
              <a:rPr lang="en-US" sz="2800"/>
              <a:t>Limit the use of sound field systems to situations where necessary;</a:t>
            </a:r>
            <a:r>
              <a:rPr lang="en-US" sz="2800">
                <a:cs typeface="Times New Roman" pitchFamily="18" charset="0"/>
              </a:rPr>
              <a:t> </a:t>
            </a:r>
          </a:p>
          <a:p>
            <a:pPr lvl="1"/>
            <a:r>
              <a:rPr lang="en-US" sz="2400">
                <a:cs typeface="Times New Roman" pitchFamily="18" charset="0"/>
              </a:rPr>
              <a:t>Large lecture spaces </a:t>
            </a:r>
          </a:p>
          <a:p>
            <a:pPr lvl="1"/>
            <a:r>
              <a:rPr lang="en-US" sz="2400">
                <a:cs typeface="Times New Roman" pitchFamily="18" charset="0"/>
              </a:rPr>
              <a:t>When the presence of an in room AV program system results in the need to speak over an amplified prerecorded presentation.           </a:t>
            </a:r>
          </a:p>
          <a:p>
            <a:pPr lvl="1"/>
            <a:r>
              <a:rPr lang="en-US" sz="2400">
                <a:cs typeface="Times New Roman" pitchFamily="18" charset="0"/>
              </a:rPr>
              <a:t>Classes where aurally challenged students are present and additional amplification may be necessary.</a:t>
            </a:r>
            <a:endParaRPr lang="en-US"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274638"/>
            <a:ext cx="8229600" cy="715962"/>
          </a:xfrm>
        </p:spPr>
        <p:txBody>
          <a:bodyPr/>
          <a:lstStyle/>
          <a:p>
            <a:r>
              <a:rPr lang="en-US"/>
              <a:t>Summary</a:t>
            </a:r>
          </a:p>
        </p:txBody>
      </p:sp>
      <p:sp>
        <p:nvSpPr>
          <p:cNvPr id="134147" name="Rectangle 3"/>
          <p:cNvSpPr>
            <a:spLocks noGrp="1" noChangeArrowheads="1"/>
          </p:cNvSpPr>
          <p:nvPr>
            <p:ph type="body" idx="1"/>
          </p:nvPr>
        </p:nvSpPr>
        <p:spPr>
          <a:xfrm>
            <a:off x="457200" y="1143000"/>
            <a:ext cx="8229600" cy="4343400"/>
          </a:xfrm>
        </p:spPr>
        <p:txBody>
          <a:bodyPr/>
          <a:lstStyle/>
          <a:p>
            <a:pPr>
              <a:lnSpc>
                <a:spcPct val="90000"/>
              </a:lnSpc>
            </a:pPr>
            <a:r>
              <a:rPr lang="en-US" sz="2400"/>
              <a:t>Whenever sound field systems are necessary encourage the use of environmentally friendly components;</a:t>
            </a:r>
          </a:p>
          <a:p>
            <a:pPr lvl="1">
              <a:lnSpc>
                <a:spcPct val="90000"/>
              </a:lnSpc>
            </a:pPr>
            <a:r>
              <a:rPr lang="en-US" sz="2400">
                <a:cs typeface="Times New Roman" pitchFamily="18" charset="0"/>
              </a:rPr>
              <a:t>High efficiency charging device – possibly solar/light powered</a:t>
            </a:r>
          </a:p>
          <a:p>
            <a:pPr lvl="1">
              <a:lnSpc>
                <a:spcPct val="90000"/>
              </a:lnSpc>
            </a:pPr>
            <a:r>
              <a:rPr lang="en-US" sz="2400">
                <a:cs typeface="Times New Roman" pitchFamily="18" charset="0"/>
              </a:rPr>
              <a:t>Batteries using safe easily recycled chemical compositions and ones that utilize the most current technologies for extending their life expectancy-NiMH, Nickle/Zinc.</a:t>
            </a:r>
          </a:p>
          <a:p>
            <a:pPr lvl="1">
              <a:lnSpc>
                <a:spcPct val="90000"/>
              </a:lnSpc>
            </a:pPr>
            <a:r>
              <a:rPr lang="en-US" sz="2400">
                <a:cs typeface="Times New Roman" pitchFamily="18" charset="0"/>
              </a:rPr>
              <a:t>Recommend an energy efficiency rating system similar to that used by home appliances? </a:t>
            </a:r>
          </a:p>
          <a:p>
            <a:pPr>
              <a:lnSpc>
                <a:spcPct val="90000"/>
              </a:lnSpc>
            </a:pPr>
            <a:r>
              <a:rPr lang="en-US" sz="2400"/>
              <a:t>Inform schools about the environmental impact of universal implementation of sound field systems.</a:t>
            </a:r>
          </a:p>
          <a:p>
            <a:pPr>
              <a:lnSpc>
                <a:spcPct val="90000"/>
              </a:lnSpc>
            </a:pPr>
            <a:endParaRPr lang="en-US" sz="2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Acknowledgements</a:t>
            </a:r>
            <a:br>
              <a:rPr lang="en-US"/>
            </a:br>
            <a:endParaRPr lang="en-US"/>
          </a:p>
        </p:txBody>
      </p:sp>
      <p:sp>
        <p:nvSpPr>
          <p:cNvPr id="149507" name="Rectangle 3"/>
          <p:cNvSpPr>
            <a:spLocks noGrp="1" noChangeArrowheads="1"/>
          </p:cNvSpPr>
          <p:nvPr>
            <p:ph type="body" idx="1"/>
          </p:nvPr>
        </p:nvSpPr>
        <p:spPr/>
        <p:txBody>
          <a:bodyPr/>
          <a:lstStyle/>
          <a:p>
            <a:r>
              <a:rPr lang="en-US"/>
              <a:t>David Lubman – For suggesting I write this paper.</a:t>
            </a:r>
          </a:p>
          <a:p>
            <a:r>
              <a:rPr lang="en-US"/>
              <a:t>Pat Riedel – For reminding me to turn off my computer monitor due to all the power used by the little green flashing light.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a:xfrm>
            <a:off x="685800" y="2286000"/>
            <a:ext cx="7772400" cy="1143000"/>
          </a:xfrm>
        </p:spPr>
        <p:txBody>
          <a:bodyPr/>
          <a:lstStyle/>
          <a:p>
            <a:r>
              <a:rPr lang="en-US"/>
              <a:t>Thank You</a:t>
            </a:r>
          </a:p>
        </p:txBody>
      </p:sp>
      <p:sp>
        <p:nvSpPr>
          <p:cNvPr id="1351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ctrTitle"/>
          </p:nvPr>
        </p:nvSpPr>
        <p:spPr>
          <a:xfrm>
            <a:off x="685800" y="2286000"/>
            <a:ext cx="7772400" cy="1143000"/>
          </a:xfrm>
        </p:spPr>
        <p:txBody>
          <a:bodyPr/>
          <a:lstStyle/>
          <a:p>
            <a:r>
              <a:rPr lang="en-US"/>
              <a:t>Questions?</a:t>
            </a:r>
          </a:p>
        </p:txBody>
      </p:sp>
      <p:sp>
        <p:nvSpPr>
          <p:cNvPr id="13721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685800" y="2286000"/>
            <a:ext cx="7772400" cy="1143000"/>
          </a:xfrm>
        </p:spPr>
        <p:txBody>
          <a:bodyPr/>
          <a:lstStyle/>
          <a:p>
            <a:r>
              <a:rPr lang="en-US">
                <a:solidFill>
                  <a:schemeClr val="tx1"/>
                </a:solidFill>
                <a:cs typeface="Times New Roman" pitchFamily="18" charset="0"/>
              </a:rPr>
              <a:t>“</a:t>
            </a:r>
            <a:r>
              <a:rPr lang="en-US" i="1">
                <a:solidFill>
                  <a:schemeClr val="tx1"/>
                </a:solidFill>
                <a:cs typeface="Times New Roman" pitchFamily="18" charset="0"/>
              </a:rPr>
              <a:t>Classroom</a:t>
            </a:r>
            <a:r>
              <a:rPr lang="en-US">
                <a:solidFill>
                  <a:schemeClr val="tx1"/>
                </a:solidFill>
                <a:cs typeface="Times New Roman" pitchFamily="18" charset="0"/>
              </a:rPr>
              <a:t> noise hinders student learning.” – Brand F marketing literature</a:t>
            </a:r>
            <a:r>
              <a:rPr lang="en-US">
                <a:cs typeface="Times New Roman" pitchFamily="18" charset="0"/>
              </a:rPr>
              <a:t/>
            </a:r>
            <a:br>
              <a:rPr lang="en-US">
                <a:cs typeface="Times New Roman" pitchFamily="18" charset="0"/>
              </a:rPr>
            </a:br>
            <a:endParaRPr lang="en-US">
              <a:cs typeface="Times New Roman" pitchFamily="18" charset="0"/>
            </a:endParaRPr>
          </a:p>
        </p:txBody>
      </p:sp>
      <p:sp>
        <p:nvSpPr>
          <p:cNvPr id="140291" name="Rectangle 3"/>
          <p:cNvSpPr>
            <a:spLocks noGrp="1" noChangeArrowheads="1"/>
          </p:cNvSpPr>
          <p:nvPr>
            <p:ph type="subTitle" idx="1"/>
          </p:nvPr>
        </p:nvSpPr>
        <p:spPr>
          <a:xfrm>
            <a:off x="533400" y="4572000"/>
            <a:ext cx="8229600" cy="762000"/>
          </a:xfrm>
        </p:spPr>
        <p:txBody>
          <a:bodyPr/>
          <a:lstStyle/>
          <a:p>
            <a:endParaRPr lang="en-US">
              <a:solidFill>
                <a:srgbClr val="0000FF"/>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ctrTitle"/>
          </p:nvPr>
        </p:nvSpPr>
        <p:spPr>
          <a:xfrm>
            <a:off x="457200" y="1447800"/>
            <a:ext cx="8229600" cy="1981200"/>
          </a:xfrm>
        </p:spPr>
        <p:txBody>
          <a:bodyPr/>
          <a:lstStyle/>
          <a:p>
            <a:r>
              <a:rPr lang="en-US" sz="3200">
                <a:solidFill>
                  <a:schemeClr val="tx1"/>
                </a:solidFill>
                <a:cs typeface="Times New Roman" pitchFamily="18" charset="0"/>
              </a:rPr>
              <a:t>“Concert halls and auditoriums have </a:t>
            </a:r>
            <a:r>
              <a:rPr lang="en-US" sz="3200" b="1">
                <a:solidFill>
                  <a:schemeClr val="tx1"/>
                </a:solidFill>
                <a:cs typeface="Times New Roman" pitchFamily="18" charset="0"/>
              </a:rPr>
              <a:t>sound</a:t>
            </a:r>
            <a:r>
              <a:rPr lang="en-US" sz="3200">
                <a:solidFill>
                  <a:schemeClr val="tx1"/>
                </a:solidFill>
                <a:cs typeface="Times New Roman" pitchFamily="18" charset="0"/>
              </a:rPr>
              <a:t> </a:t>
            </a:r>
            <a:r>
              <a:rPr lang="en-US" sz="3200" b="1">
                <a:solidFill>
                  <a:schemeClr val="tx1"/>
                </a:solidFill>
                <a:cs typeface="Times New Roman" pitchFamily="18" charset="0"/>
              </a:rPr>
              <a:t>systems</a:t>
            </a:r>
            <a:r>
              <a:rPr lang="en-US" sz="3200">
                <a:solidFill>
                  <a:schemeClr val="tx1"/>
                </a:solidFill>
                <a:cs typeface="Times New Roman" pitchFamily="18" charset="0"/>
              </a:rPr>
              <a:t> designed to optimize acoustics.</a:t>
            </a:r>
            <a:r>
              <a:rPr lang="en-US">
                <a:solidFill>
                  <a:schemeClr val="tx1"/>
                </a:solidFill>
                <a:cs typeface="Times New Roman" pitchFamily="18" charset="0"/>
              </a:rPr>
              <a:t> </a:t>
            </a:r>
            <a:r>
              <a:rPr lang="en-US" sz="2400">
                <a:solidFill>
                  <a:schemeClr val="tx1"/>
                </a:solidFill>
                <a:cs typeface="Times New Roman" pitchFamily="18" charset="0"/>
              </a:rPr>
              <a:t>But what about classrooms?… Recent research indicates that classroom acoustics may be more critical to student achievement than we had previously thought… If you are looking to improve student achievement in your classroom, remodeling, or planning new facilities, I recommend taking a look at Brand A's products.”</a:t>
            </a:r>
            <a:r>
              <a:rPr lang="en-US" sz="2400">
                <a:solidFill>
                  <a:srgbClr val="0000FF"/>
                </a:solidFill>
                <a:cs typeface="Times New Roman" pitchFamily="18" charset="0"/>
              </a:rPr>
              <a:t> </a:t>
            </a:r>
            <a:r>
              <a:rPr lang="en-US" sz="2400">
                <a:cs typeface="Times New Roman" pitchFamily="18" charset="0"/>
              </a:rPr>
              <a:t/>
            </a:r>
            <a:br>
              <a:rPr lang="en-US" sz="2400">
                <a:cs typeface="Times New Roman" pitchFamily="18" charset="0"/>
              </a:rPr>
            </a:br>
            <a:endParaRPr lang="en-US" sz="2400">
              <a:cs typeface="Times New Roman" pitchFamily="18" charset="0"/>
            </a:endParaRPr>
          </a:p>
        </p:txBody>
      </p:sp>
      <p:sp>
        <p:nvSpPr>
          <p:cNvPr id="141315" name="Rectangle 3"/>
          <p:cNvSpPr>
            <a:spLocks noGrp="1" noChangeArrowheads="1"/>
          </p:cNvSpPr>
          <p:nvPr>
            <p:ph type="subTitle" idx="1"/>
          </p:nvPr>
        </p:nvSpPr>
        <p:spPr>
          <a:xfrm>
            <a:off x="228600" y="4495800"/>
            <a:ext cx="8610600" cy="914400"/>
          </a:xfrm>
        </p:spPr>
        <p:txBody>
          <a:bodyPr/>
          <a:lstStyle/>
          <a:p>
            <a:r>
              <a:rPr lang="en-US" sz="2000">
                <a:cs typeface="Times New Roman" pitchFamily="18" charset="0"/>
              </a:rPr>
              <a:t>David McQuin (media and technology specialist for Mankato (MN) Public Schools)</a:t>
            </a:r>
            <a:r>
              <a:rPr lang="en-US">
                <a:solidFill>
                  <a:srgbClr val="0000FF"/>
                </a:solidFill>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685800" y="2286000"/>
            <a:ext cx="7772400" cy="1143000"/>
          </a:xfrm>
        </p:spPr>
        <p:txBody>
          <a:bodyPr/>
          <a:lstStyle/>
          <a:p>
            <a:r>
              <a:rPr lang="en-US" sz="3200">
                <a:solidFill>
                  <a:schemeClr val="tx1"/>
                </a:solidFill>
                <a:cs typeface="Times New Roman" pitchFamily="18" charset="0"/>
              </a:rPr>
              <a:t>“The following (Brand F) products are significantly improving academic performance and assisting teachers in over 60 countries and </a:t>
            </a:r>
            <a:r>
              <a:rPr lang="en-US" sz="3200" u="sng">
                <a:solidFill>
                  <a:schemeClr val="tx1"/>
                </a:solidFill>
                <a:cs typeface="Times New Roman" pitchFamily="18" charset="0"/>
              </a:rPr>
              <a:t>tens of thousands</a:t>
            </a:r>
            <a:r>
              <a:rPr lang="en-US" sz="3200">
                <a:solidFill>
                  <a:schemeClr val="tx1"/>
                </a:solidFill>
                <a:cs typeface="Times New Roman" pitchFamily="18" charset="0"/>
              </a:rPr>
              <a:t> of classrooms worldwide.”</a:t>
            </a:r>
            <a:br>
              <a:rPr lang="en-US" sz="3200">
                <a:solidFill>
                  <a:schemeClr val="tx1"/>
                </a:solidFill>
                <a:cs typeface="Times New Roman" pitchFamily="18" charset="0"/>
              </a:rPr>
            </a:br>
            <a:r>
              <a:rPr lang="en-US" sz="3200">
                <a:solidFill>
                  <a:schemeClr val="tx1"/>
                </a:solidFill>
                <a:cs typeface="Times New Roman" pitchFamily="18" charset="0"/>
              </a:rPr>
              <a:t> </a:t>
            </a:r>
            <a:br>
              <a:rPr lang="en-US" sz="3200">
                <a:solidFill>
                  <a:schemeClr val="tx1"/>
                </a:solidFill>
                <a:cs typeface="Times New Roman" pitchFamily="18" charset="0"/>
              </a:rPr>
            </a:br>
            <a:endParaRPr lang="en-US" sz="3200">
              <a:solidFill>
                <a:schemeClr val="tx1"/>
              </a:solidFill>
              <a:cs typeface="Times New Roman" pitchFamily="18" charset="0"/>
            </a:endParaRPr>
          </a:p>
        </p:txBody>
      </p:sp>
      <p:sp>
        <p:nvSpPr>
          <p:cNvPr id="1126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ctrTitle"/>
          </p:nvPr>
        </p:nvSpPr>
        <p:spPr>
          <a:xfrm>
            <a:off x="685800" y="2286000"/>
            <a:ext cx="7772400" cy="1143000"/>
          </a:xfrm>
        </p:spPr>
        <p:txBody>
          <a:bodyPr/>
          <a:lstStyle/>
          <a:p>
            <a:r>
              <a:rPr lang="en-US"/>
              <a:t>What is the environmental impact of implementing systems in thousands of more classrooms? </a:t>
            </a:r>
          </a:p>
        </p:txBody>
      </p:sp>
      <p:sp>
        <p:nvSpPr>
          <p:cNvPr id="138243"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916" name="Group 180"/>
          <p:cNvGraphicFramePr>
            <a:graphicFrameLocks noGrp="1"/>
          </p:cNvGraphicFramePr>
          <p:nvPr/>
        </p:nvGraphicFramePr>
        <p:xfrm>
          <a:off x="457200" y="1447800"/>
          <a:ext cx="8305800" cy="2582545"/>
        </p:xfrm>
        <a:graphic>
          <a:graphicData uri="http://schemas.openxmlformats.org/drawingml/2006/table">
            <a:tbl>
              <a:tblPr/>
              <a:tblGrid>
                <a:gridCol w="762000"/>
                <a:gridCol w="685800"/>
                <a:gridCol w="838200"/>
                <a:gridCol w="914400"/>
                <a:gridCol w="1447800"/>
                <a:gridCol w="1066800"/>
                <a:gridCol w="1143000"/>
                <a:gridCol w="1447800"/>
              </a:tblGrid>
              <a:tr h="708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Brand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AA Cells*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Hrs per Charge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Charger Power (W)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Charger Power/Day per Battery (W)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Receiver Power (W)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Receiver Power/Day (W)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Total System Power/Day (KwHrs)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68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40.5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.81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68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288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6863" name="Rectangle 127"/>
          <p:cNvSpPr>
            <a:spLocks noGrp="1" noChangeArrowheads="1"/>
          </p:cNvSpPr>
          <p:nvPr>
            <p:ph type="title" idx="4294967295"/>
          </p:nvPr>
        </p:nvSpPr>
        <p:spPr>
          <a:xfrm>
            <a:off x="457200" y="304800"/>
            <a:ext cx="8229600" cy="609600"/>
          </a:xfrm>
        </p:spPr>
        <p:txBody>
          <a:bodyPr/>
          <a:lstStyle/>
          <a:p>
            <a:r>
              <a:rPr lang="en-US" sz="2800"/>
              <a:t>System Comparison</a:t>
            </a:r>
          </a:p>
        </p:txBody>
      </p:sp>
      <p:sp>
        <p:nvSpPr>
          <p:cNvPr id="116915" name="Text Box 179"/>
          <p:cNvSpPr txBox="1">
            <a:spLocks noChangeArrowheads="1"/>
          </p:cNvSpPr>
          <p:nvPr/>
        </p:nvSpPr>
        <p:spPr bwMode="auto">
          <a:xfrm>
            <a:off x="457200" y="4343400"/>
            <a:ext cx="8305800" cy="1190625"/>
          </a:xfrm>
          <a:prstGeom prst="rect">
            <a:avLst/>
          </a:prstGeom>
          <a:noFill/>
          <a:ln w="9525">
            <a:noFill/>
            <a:miter lim="800000"/>
            <a:headEnd/>
            <a:tailEnd/>
          </a:ln>
          <a:effectLst/>
        </p:spPr>
        <p:txBody>
          <a:bodyPr>
            <a:spAutoFit/>
          </a:bodyPr>
          <a:lstStyle/>
          <a:p>
            <a:r>
              <a:rPr lang="en-US"/>
              <a:t>*NiMH</a:t>
            </a:r>
          </a:p>
          <a:p>
            <a:r>
              <a:rPr lang="en-US"/>
              <a:t>**Combination receiver and amplifier units</a:t>
            </a:r>
          </a:p>
          <a:p>
            <a:r>
              <a:rPr lang="en-US"/>
              <a:t>***System also includes charger for an internal lead acid battery </a:t>
            </a:r>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Energy Usage Example</a:t>
            </a:r>
          </a:p>
        </p:txBody>
      </p:sp>
      <p:sp>
        <p:nvSpPr>
          <p:cNvPr id="117763" name="Rectangle 3"/>
          <p:cNvSpPr>
            <a:spLocks noGrp="1" noChangeArrowheads="1"/>
          </p:cNvSpPr>
          <p:nvPr>
            <p:ph type="body" idx="1"/>
          </p:nvPr>
        </p:nvSpPr>
        <p:spPr/>
        <p:txBody>
          <a:bodyPr/>
          <a:lstStyle/>
          <a:p>
            <a:r>
              <a:rPr lang="en-US" sz="2600"/>
              <a:t>Total daily system wattage Brand E =.327KwHrs.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Energy Usage Example</a:t>
            </a:r>
          </a:p>
        </p:txBody>
      </p:sp>
      <p:sp>
        <p:nvSpPr>
          <p:cNvPr id="119811" name="Rectangle 3"/>
          <p:cNvSpPr>
            <a:spLocks noGrp="1" noChangeArrowheads="1"/>
          </p:cNvSpPr>
          <p:nvPr>
            <p:ph type="body" idx="1"/>
          </p:nvPr>
        </p:nvSpPr>
        <p:spPr/>
        <p:txBody>
          <a:bodyPr/>
          <a:lstStyle/>
          <a:p>
            <a:r>
              <a:rPr lang="en-US" sz="2600"/>
              <a:t>Total daily system wattage Brand E =.327KwHrs.</a:t>
            </a:r>
          </a:p>
          <a:p>
            <a:r>
              <a:rPr lang="en-US" sz="2600"/>
              <a:t>Annual power consumption based on 180 day school year = 58.9KwHrs.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A&amp;A-Green">
  <a:themeElements>
    <a:clrScheme name="RA&amp;A-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A&amp;A-Gre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amp;A-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A&amp;A-Gre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A&amp;A-Gre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A&amp;A-Gre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A&amp;A-Gre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A&amp;A-Gre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A&amp;A-Gre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A&amp;A-Gre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A&amp;A-Gre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A&amp;A-Gre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A&amp;A-Gre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A&amp;A-Gre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\\Iomega-00e1b1\nethdd\Riedel Audio\ASA 2009\RA&amp;A-Green.pot</Template>
  <TotalTime>1052</TotalTime>
  <Words>999</Words>
  <Application>Microsoft Office PowerPoint</Application>
  <PresentationFormat>On-screen Show (4:3)</PresentationFormat>
  <Paragraphs>176</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RA&amp;A-Green</vt:lpstr>
      <vt:lpstr>Classroom Sound-field Systems </vt:lpstr>
      <vt:lpstr>Sound-field Systems</vt:lpstr>
      <vt:lpstr>“Classroom noise hinders student learning.” – Brand F marketing literature </vt:lpstr>
      <vt:lpstr>“Concert halls and auditoriums have sound systems designed to optimize acoustics. But what about classrooms?… Recent research indicates that classroom acoustics may be more critical to student achievement than we had previously thought… If you are looking to improve student achievement in your classroom, remodeling, or planning new facilities, I recommend taking a look at Brand A's products.”  </vt:lpstr>
      <vt:lpstr>“The following (Brand F) products are significantly improving academic performance and assisting teachers in over 60 countries and tens of thousands of classrooms worldwide.”   </vt:lpstr>
      <vt:lpstr>What is the environmental impact of implementing systems in thousands of more classrooms? </vt:lpstr>
      <vt:lpstr>System Comparison</vt:lpstr>
      <vt:lpstr>Energy Usage Example</vt:lpstr>
      <vt:lpstr>Energy Usage Example</vt:lpstr>
      <vt:lpstr>Energy Usage Example</vt:lpstr>
      <vt:lpstr>Energy Usage Example</vt:lpstr>
      <vt:lpstr>Energy Usage Example</vt:lpstr>
      <vt:lpstr>Battery Expenses</vt:lpstr>
      <vt:lpstr>Battery Expenses</vt:lpstr>
      <vt:lpstr>Battery Expenses</vt:lpstr>
      <vt:lpstr>Battery Expenses</vt:lpstr>
      <vt:lpstr>Slide 17</vt:lpstr>
      <vt:lpstr>Additional Expenses</vt:lpstr>
      <vt:lpstr>Additional Expenses</vt:lpstr>
      <vt:lpstr>Additional Expenses</vt:lpstr>
      <vt:lpstr>What’s Next?</vt:lpstr>
      <vt:lpstr>What’s Next?</vt:lpstr>
      <vt:lpstr>What’s Next?</vt:lpstr>
      <vt:lpstr>Summary</vt:lpstr>
      <vt:lpstr>Acknowledgements </vt:lpstr>
      <vt:lpstr>Thank You</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Sound-field Systems</dc:title>
  <dc:creator>James</dc:creator>
  <cp:lastModifiedBy>Richard Riedel</cp:lastModifiedBy>
  <cp:revision>12</cp:revision>
  <dcterms:created xsi:type="dcterms:W3CDTF">2009-05-12T23:52:57Z</dcterms:created>
  <dcterms:modified xsi:type="dcterms:W3CDTF">2013-07-09T19:30:18Z</dcterms:modified>
</cp:coreProperties>
</file>